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58" r:id="rId6"/>
    <p:sldId id="261" r:id="rId7"/>
    <p:sldId id="264" r:id="rId8"/>
    <p:sldId id="262" r:id="rId9"/>
    <p:sldId id="265" r:id="rId10"/>
    <p:sldId id="266" r:id="rId11"/>
    <p:sldId id="263" r:id="rId12"/>
    <p:sldId id="26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19008-F8B1-AF6D-632D-1962525812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74BB8F-1789-B971-4165-6DFBF401A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A1D381-FE4C-C182-C42F-CDF5EFCC3159}"/>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5" name="Footer Placeholder 4">
            <a:extLst>
              <a:ext uri="{FF2B5EF4-FFF2-40B4-BE49-F238E27FC236}">
                <a16:creationId xmlns:a16="http://schemas.microsoft.com/office/drawing/2014/main" id="{4A6CB6DE-DB6A-5359-C357-E2CD3180B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B5987-69E2-3D9B-AC8B-4C3A2232A5BD}"/>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1679724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4AD54-EAA4-6DC7-31B0-617946C8BC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0ED13-BB35-1DEC-127C-E96D9312D3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2215F-7103-0EB0-0413-DA8A782F2671}"/>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5" name="Footer Placeholder 4">
            <a:extLst>
              <a:ext uri="{FF2B5EF4-FFF2-40B4-BE49-F238E27FC236}">
                <a16:creationId xmlns:a16="http://schemas.microsoft.com/office/drawing/2014/main" id="{9F2DF6DD-9F90-007F-2FBD-022E24C03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B50C7-B6B0-668C-80A1-76BBEF04F915}"/>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2095614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91A977-859C-473C-27AF-F291C42BDF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ED65E6-7606-6CCC-1254-42C6130A23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AFD65-88BB-6AC8-B703-79384BCB8C91}"/>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5" name="Footer Placeholder 4">
            <a:extLst>
              <a:ext uri="{FF2B5EF4-FFF2-40B4-BE49-F238E27FC236}">
                <a16:creationId xmlns:a16="http://schemas.microsoft.com/office/drawing/2014/main" id="{2DC6DC72-09CE-0ED2-70C0-CACCE29F0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91716-8350-4D16-E708-D0D0D8FEDADB}"/>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2551145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1B03-F799-9AA2-E186-2709EECC2F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571E22-2715-1088-7AC6-62675C2E15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0F325-71BE-8E58-97BE-AAF6935BBFCD}"/>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5" name="Footer Placeholder 4">
            <a:extLst>
              <a:ext uri="{FF2B5EF4-FFF2-40B4-BE49-F238E27FC236}">
                <a16:creationId xmlns:a16="http://schemas.microsoft.com/office/drawing/2014/main" id="{3EC8CFD1-4BC4-B1CE-5E24-B34F3BF99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C46DC9-F525-3313-496E-F2546E18FDDA}"/>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2299586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C017F-E34D-3D2D-BBE4-E46A7ACD18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1B435A-519A-DE1C-6250-8AA1EE7FC4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F42D42-D970-946B-D87C-F57DE22D0CE3}"/>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5" name="Footer Placeholder 4">
            <a:extLst>
              <a:ext uri="{FF2B5EF4-FFF2-40B4-BE49-F238E27FC236}">
                <a16:creationId xmlns:a16="http://schemas.microsoft.com/office/drawing/2014/main" id="{35AFDC14-D0F6-612A-E471-E0E08D5A3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90574C-366E-D86D-3300-5E013DE4FEF5}"/>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636905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976D-98B2-E9AE-5593-2034EAB67F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9172B-0342-58B0-8AD2-78398CF7C9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EFD987-F852-F57D-FD79-F6F6AACAAA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7D9A2D-D653-F540-6BB6-9E52D48197FB}"/>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6" name="Footer Placeholder 5">
            <a:extLst>
              <a:ext uri="{FF2B5EF4-FFF2-40B4-BE49-F238E27FC236}">
                <a16:creationId xmlns:a16="http://schemas.microsoft.com/office/drawing/2014/main" id="{EDEA8567-0A1C-F8DB-AA04-CA8C501DB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8C829C-D516-8CC5-4D96-1961999E50F9}"/>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365254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1572-1A2E-BCB3-2235-CBBD1DBDDB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60396F-8338-1056-C3AB-BCCB6B0C73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0149F5-9ECD-03FB-02EB-595D4B730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D73E2F-370D-E93A-F1D6-2AB7EA379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0B13B1-2B2C-EFBD-FFCE-D462DA63A1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73E074-3684-A3C2-887E-253004AB2F21}"/>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8" name="Footer Placeholder 7">
            <a:extLst>
              <a:ext uri="{FF2B5EF4-FFF2-40B4-BE49-F238E27FC236}">
                <a16:creationId xmlns:a16="http://schemas.microsoft.com/office/drawing/2014/main" id="{E7BCB29D-4A01-C5AF-4E60-FF50EC59F4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E81932-0B3F-E0F8-6998-7073859FEAB3}"/>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148853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1B62-7571-B121-1574-FC2AD3C1DB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E1049-0CAE-9EF4-CD88-85E0238A2D3D}"/>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4" name="Footer Placeholder 3">
            <a:extLst>
              <a:ext uri="{FF2B5EF4-FFF2-40B4-BE49-F238E27FC236}">
                <a16:creationId xmlns:a16="http://schemas.microsoft.com/office/drawing/2014/main" id="{F8A61E2F-6643-6863-FF9A-DBFEE60A7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F4AFB-0E95-B2E2-E04E-AE8EDEC4DABF}"/>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182694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E5585D-3B01-6D9B-51DB-8DFA5A9F7F8B}"/>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3" name="Footer Placeholder 2">
            <a:extLst>
              <a:ext uri="{FF2B5EF4-FFF2-40B4-BE49-F238E27FC236}">
                <a16:creationId xmlns:a16="http://schemas.microsoft.com/office/drawing/2014/main" id="{349AA016-8F13-3239-40DB-EF2E4AD96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0C365D-5FC0-EAC3-382E-1302332A3A88}"/>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2978743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EB4A2-C6C4-87C4-0629-D58A4D14E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AED6AC-22A5-FB43-C4B4-2B164C2C77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995490-9B9A-1763-9831-F9B4FA362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F219F-1FCC-CDFF-FB23-29334F2E7927}"/>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6" name="Footer Placeholder 5">
            <a:extLst>
              <a:ext uri="{FF2B5EF4-FFF2-40B4-BE49-F238E27FC236}">
                <a16:creationId xmlns:a16="http://schemas.microsoft.com/office/drawing/2014/main" id="{F16F56A2-3B44-82E9-14C0-6CFFC06C09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E8FCBB-DBE0-D2BB-F96B-018CA1E233E8}"/>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4054097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241B-9FEA-7438-A364-FBDD9B4110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00FE17-FD05-481A-D724-A391E5B2FF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A9D2EE-0231-3ABB-06DE-D2767C14D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B2CACA-74FF-771A-37FE-772989D4E83F}"/>
              </a:ext>
            </a:extLst>
          </p:cNvPr>
          <p:cNvSpPr>
            <a:spLocks noGrp="1"/>
          </p:cNvSpPr>
          <p:nvPr>
            <p:ph type="dt" sz="half" idx="10"/>
          </p:nvPr>
        </p:nvSpPr>
        <p:spPr/>
        <p:txBody>
          <a:bodyPr/>
          <a:lstStyle/>
          <a:p>
            <a:fld id="{E11A175E-F94D-49A8-8A1A-63451DFDCEC6}" type="datetimeFigureOut">
              <a:rPr lang="en-US" smtClean="0"/>
              <a:t>6/17/2022</a:t>
            </a:fld>
            <a:endParaRPr lang="en-US"/>
          </a:p>
        </p:txBody>
      </p:sp>
      <p:sp>
        <p:nvSpPr>
          <p:cNvPr id="6" name="Footer Placeholder 5">
            <a:extLst>
              <a:ext uri="{FF2B5EF4-FFF2-40B4-BE49-F238E27FC236}">
                <a16:creationId xmlns:a16="http://schemas.microsoft.com/office/drawing/2014/main" id="{18F25DBA-7C89-7212-8B7A-F366500FC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6F273-59D6-A16E-1589-AECE7F7655E4}"/>
              </a:ext>
            </a:extLst>
          </p:cNvPr>
          <p:cNvSpPr>
            <a:spLocks noGrp="1"/>
          </p:cNvSpPr>
          <p:nvPr>
            <p:ph type="sldNum" sz="quarter" idx="12"/>
          </p:nvPr>
        </p:nvSpPr>
        <p:spPr/>
        <p:txBody>
          <a:bodyPr/>
          <a:lstStyle/>
          <a:p>
            <a:fld id="{5B7F5A24-E149-49A0-A86C-FE5E38D3EC45}" type="slidenum">
              <a:rPr lang="en-US" smtClean="0"/>
              <a:t>‹#›</a:t>
            </a:fld>
            <a:endParaRPr lang="en-US"/>
          </a:p>
        </p:txBody>
      </p:sp>
    </p:spTree>
    <p:extLst>
      <p:ext uri="{BB962C8B-B14F-4D97-AF65-F5344CB8AC3E}">
        <p14:creationId xmlns:p14="http://schemas.microsoft.com/office/powerpoint/2010/main" val="285066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93C71A-954C-CF6C-3189-B3BDA12428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86F5F6-55DA-4C65-244D-4152624E5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FF268-669C-441B-CC92-B7B5CFB4CD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A175E-F94D-49A8-8A1A-63451DFDCEC6}" type="datetimeFigureOut">
              <a:rPr lang="en-US" smtClean="0"/>
              <a:t>6/17/2022</a:t>
            </a:fld>
            <a:endParaRPr lang="en-US"/>
          </a:p>
        </p:txBody>
      </p:sp>
      <p:sp>
        <p:nvSpPr>
          <p:cNvPr id="5" name="Footer Placeholder 4">
            <a:extLst>
              <a:ext uri="{FF2B5EF4-FFF2-40B4-BE49-F238E27FC236}">
                <a16:creationId xmlns:a16="http://schemas.microsoft.com/office/drawing/2014/main" id="{C91A4D7B-2B94-6C30-2C93-6C9259C4A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F1128C-DE4A-8D22-5BA2-52DC57AC7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7F5A24-E149-49A0-A86C-FE5E38D3EC45}" type="slidenum">
              <a:rPr lang="en-US" smtClean="0"/>
              <a:t>‹#›</a:t>
            </a:fld>
            <a:endParaRPr lang="en-US"/>
          </a:p>
        </p:txBody>
      </p:sp>
    </p:spTree>
    <p:extLst>
      <p:ext uri="{BB962C8B-B14F-4D97-AF65-F5344CB8AC3E}">
        <p14:creationId xmlns:p14="http://schemas.microsoft.com/office/powerpoint/2010/main" val="218037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346B-B489-3959-0D8E-ADC7E0B0D196}"/>
              </a:ext>
            </a:extLst>
          </p:cNvPr>
          <p:cNvSpPr>
            <a:spLocks noGrp="1"/>
          </p:cNvSpPr>
          <p:nvPr>
            <p:ph type="ctrTitle"/>
          </p:nvPr>
        </p:nvSpPr>
        <p:spPr/>
        <p:txBody>
          <a:bodyPr/>
          <a:lstStyle/>
          <a:p>
            <a:r>
              <a:rPr lang="en-US" dirty="0"/>
              <a:t>Building a Rod</a:t>
            </a:r>
          </a:p>
        </p:txBody>
      </p:sp>
      <p:sp>
        <p:nvSpPr>
          <p:cNvPr id="3" name="Subtitle 2">
            <a:extLst>
              <a:ext uri="{FF2B5EF4-FFF2-40B4-BE49-F238E27FC236}">
                <a16:creationId xmlns:a16="http://schemas.microsoft.com/office/drawing/2014/main" id="{2362C38F-4A34-8905-6F45-765C6E48D772}"/>
              </a:ext>
            </a:extLst>
          </p:cNvPr>
          <p:cNvSpPr>
            <a:spLocks noGrp="1"/>
          </p:cNvSpPr>
          <p:nvPr>
            <p:ph type="subTitle" idx="1"/>
          </p:nvPr>
        </p:nvSpPr>
        <p:spPr/>
        <p:txBody>
          <a:bodyPr/>
          <a:lstStyle/>
          <a:p>
            <a:r>
              <a:rPr lang="en-US" dirty="0"/>
              <a:t>Part 1</a:t>
            </a:r>
          </a:p>
          <a:p>
            <a:endParaRPr lang="en-US" dirty="0"/>
          </a:p>
          <a:p>
            <a:r>
              <a:rPr lang="en-US" dirty="0"/>
              <a:t>By </a:t>
            </a:r>
            <a:r>
              <a:rPr lang="en-US" i="1" dirty="0"/>
              <a:t>JOHN STURM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0954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E740-47B9-40CA-8955-680EBD079755}"/>
              </a:ext>
            </a:extLst>
          </p:cNvPr>
          <p:cNvSpPr>
            <a:spLocks noGrp="1"/>
          </p:cNvSpPr>
          <p:nvPr>
            <p:ph type="title"/>
          </p:nvPr>
        </p:nvSpPr>
        <p:spPr/>
        <p:txBody>
          <a:bodyPr/>
          <a:lstStyle/>
          <a:p>
            <a:r>
              <a:rPr lang="en-US" dirty="0">
                <a:solidFill>
                  <a:schemeClr val="accent1"/>
                </a:solidFill>
              </a:rPr>
              <a:t>Rod Components:  Hook Keepers</a:t>
            </a:r>
          </a:p>
        </p:txBody>
      </p:sp>
      <p:pic>
        <p:nvPicPr>
          <p:cNvPr id="5" name="Content Placeholder 4">
            <a:extLst>
              <a:ext uri="{FF2B5EF4-FFF2-40B4-BE49-F238E27FC236}">
                <a16:creationId xmlns:a16="http://schemas.microsoft.com/office/drawing/2014/main" id="{2F1454D6-8164-4ED3-954E-CB472A912C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1521" y="1690688"/>
            <a:ext cx="4642722" cy="4351338"/>
          </a:xfrm>
        </p:spPr>
      </p:pic>
      <p:sp>
        <p:nvSpPr>
          <p:cNvPr id="6" name="TextBox 5">
            <a:extLst>
              <a:ext uri="{FF2B5EF4-FFF2-40B4-BE49-F238E27FC236}">
                <a16:creationId xmlns:a16="http://schemas.microsoft.com/office/drawing/2014/main" id="{E84E20B1-3EA8-488F-A42C-0309B1ABB041}"/>
              </a:ext>
            </a:extLst>
          </p:cNvPr>
          <p:cNvSpPr txBox="1"/>
          <p:nvPr/>
        </p:nvSpPr>
        <p:spPr>
          <a:xfrm rot="10800000" flipH="1" flipV="1">
            <a:off x="5617242" y="1773477"/>
            <a:ext cx="5971377" cy="4185761"/>
          </a:xfrm>
          <a:prstGeom prst="rect">
            <a:avLst/>
          </a:prstGeom>
          <a:noFill/>
        </p:spPr>
        <p:txBody>
          <a:bodyPr wrap="square" rtlCol="0">
            <a:spAutoFit/>
          </a:bodyPr>
          <a:lstStyle/>
          <a:p>
            <a:r>
              <a:rPr lang="en-US" sz="3800" dirty="0">
                <a:solidFill>
                  <a:schemeClr val="accent1"/>
                </a:solidFill>
              </a:rPr>
              <a:t>Hook Keepers come in many different styles and sizes.  They are placed just ahead of the grips and winding check.  They are used to hold your hook, lure, or fly when you are not fishing with them.</a:t>
            </a:r>
          </a:p>
        </p:txBody>
      </p:sp>
    </p:spTree>
    <p:extLst>
      <p:ext uri="{BB962C8B-B14F-4D97-AF65-F5344CB8AC3E}">
        <p14:creationId xmlns:p14="http://schemas.microsoft.com/office/powerpoint/2010/main" val="2647273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61223-8C30-406D-812D-F1777E2F64D5}"/>
              </a:ext>
            </a:extLst>
          </p:cNvPr>
          <p:cNvSpPr>
            <a:spLocks noGrp="1"/>
          </p:cNvSpPr>
          <p:nvPr>
            <p:ph type="title"/>
          </p:nvPr>
        </p:nvSpPr>
        <p:spPr/>
        <p:txBody>
          <a:bodyPr/>
          <a:lstStyle/>
          <a:p>
            <a:r>
              <a:rPr lang="en-US" dirty="0">
                <a:solidFill>
                  <a:schemeClr val="accent1"/>
                </a:solidFill>
              </a:rPr>
              <a:t>Rod Components:  Guides</a:t>
            </a:r>
          </a:p>
        </p:txBody>
      </p:sp>
      <p:pic>
        <p:nvPicPr>
          <p:cNvPr id="5" name="Content Placeholder 4">
            <a:extLst>
              <a:ext uri="{FF2B5EF4-FFF2-40B4-BE49-F238E27FC236}">
                <a16:creationId xmlns:a16="http://schemas.microsoft.com/office/drawing/2014/main" id="{6EB76648-D490-482D-9BD6-96175CEBB3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537" y="1909600"/>
            <a:ext cx="6527007" cy="4351338"/>
          </a:xfrm>
        </p:spPr>
      </p:pic>
      <p:sp>
        <p:nvSpPr>
          <p:cNvPr id="6" name="TextBox 5">
            <a:extLst>
              <a:ext uri="{FF2B5EF4-FFF2-40B4-BE49-F238E27FC236}">
                <a16:creationId xmlns:a16="http://schemas.microsoft.com/office/drawing/2014/main" id="{689A72E1-DD5A-46BD-8A8D-CA862DC3BFB7}"/>
              </a:ext>
            </a:extLst>
          </p:cNvPr>
          <p:cNvSpPr txBox="1"/>
          <p:nvPr/>
        </p:nvSpPr>
        <p:spPr>
          <a:xfrm>
            <a:off x="7250785" y="2118049"/>
            <a:ext cx="4534678" cy="3785652"/>
          </a:xfrm>
          <a:prstGeom prst="rect">
            <a:avLst/>
          </a:prstGeom>
          <a:noFill/>
        </p:spPr>
        <p:txBody>
          <a:bodyPr wrap="square" rtlCol="0">
            <a:spAutoFit/>
          </a:bodyPr>
          <a:lstStyle/>
          <a:p>
            <a:r>
              <a:rPr lang="en-US" sz="4000" dirty="0">
                <a:solidFill>
                  <a:schemeClr val="accent1"/>
                </a:solidFill>
              </a:rPr>
              <a:t>The top row is Spinning guides.  The center row is Casting guides.  The bottom row is a typical set of Fly Rod guides.</a:t>
            </a:r>
          </a:p>
        </p:txBody>
      </p:sp>
    </p:spTree>
    <p:extLst>
      <p:ext uri="{BB962C8B-B14F-4D97-AF65-F5344CB8AC3E}">
        <p14:creationId xmlns:p14="http://schemas.microsoft.com/office/powerpoint/2010/main" val="1487310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AD50-91F2-43C8-ABC5-BEBAA9E1EAF2}"/>
              </a:ext>
            </a:extLst>
          </p:cNvPr>
          <p:cNvSpPr>
            <a:spLocks noGrp="1"/>
          </p:cNvSpPr>
          <p:nvPr>
            <p:ph type="title"/>
          </p:nvPr>
        </p:nvSpPr>
        <p:spPr>
          <a:xfrm>
            <a:off x="541176" y="365125"/>
            <a:ext cx="10812624" cy="1325563"/>
          </a:xfrm>
        </p:spPr>
        <p:txBody>
          <a:bodyPr/>
          <a:lstStyle/>
          <a:p>
            <a:r>
              <a:rPr lang="en-US" dirty="0">
                <a:solidFill>
                  <a:schemeClr val="accent1"/>
                </a:solidFill>
              </a:rPr>
              <a:t>Rod Components:  Tip Tops</a:t>
            </a:r>
          </a:p>
        </p:txBody>
      </p:sp>
      <p:pic>
        <p:nvPicPr>
          <p:cNvPr id="5" name="Content Placeholder 4">
            <a:extLst>
              <a:ext uri="{FF2B5EF4-FFF2-40B4-BE49-F238E27FC236}">
                <a16:creationId xmlns:a16="http://schemas.microsoft.com/office/drawing/2014/main" id="{50159796-4ECC-43E8-B8C6-64AE49643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261" y="1690688"/>
            <a:ext cx="4791918" cy="4351338"/>
          </a:xfrm>
        </p:spPr>
      </p:pic>
      <p:sp>
        <p:nvSpPr>
          <p:cNvPr id="6" name="TextBox 5">
            <a:extLst>
              <a:ext uri="{FF2B5EF4-FFF2-40B4-BE49-F238E27FC236}">
                <a16:creationId xmlns:a16="http://schemas.microsoft.com/office/drawing/2014/main" id="{F993A1A0-8D73-4AF9-B268-75129EA9B59F}"/>
              </a:ext>
            </a:extLst>
          </p:cNvPr>
          <p:cNvSpPr txBox="1"/>
          <p:nvPr/>
        </p:nvSpPr>
        <p:spPr>
          <a:xfrm>
            <a:off x="5719665" y="1714443"/>
            <a:ext cx="5713898" cy="4401205"/>
          </a:xfrm>
          <a:prstGeom prst="rect">
            <a:avLst/>
          </a:prstGeom>
          <a:noFill/>
        </p:spPr>
        <p:txBody>
          <a:bodyPr wrap="square" rtlCol="0">
            <a:spAutoFit/>
          </a:bodyPr>
          <a:lstStyle/>
          <a:p>
            <a:r>
              <a:rPr lang="en-US" sz="4000" dirty="0">
                <a:solidFill>
                  <a:schemeClr val="accent1"/>
                </a:solidFill>
              </a:rPr>
              <a:t>The left column is an assortment of spinning or casting Tip Tops.  It is all about your personal preference on what you like to use.  The right column is Fly Rod Tip Tops.</a:t>
            </a:r>
          </a:p>
        </p:txBody>
      </p:sp>
    </p:spTree>
    <p:extLst>
      <p:ext uri="{BB962C8B-B14F-4D97-AF65-F5344CB8AC3E}">
        <p14:creationId xmlns:p14="http://schemas.microsoft.com/office/powerpoint/2010/main" val="1996289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3313-0086-458E-9EF0-1D29E1A57B83}"/>
              </a:ext>
            </a:extLst>
          </p:cNvPr>
          <p:cNvSpPr>
            <a:spLocks noGrp="1"/>
          </p:cNvSpPr>
          <p:nvPr>
            <p:ph type="title"/>
          </p:nvPr>
        </p:nvSpPr>
        <p:spPr/>
        <p:txBody>
          <a:bodyPr/>
          <a:lstStyle/>
          <a:p>
            <a:r>
              <a:rPr lang="en-US" dirty="0">
                <a:solidFill>
                  <a:schemeClr val="accent1"/>
                </a:solidFill>
              </a:rPr>
              <a:t>Rod Components</a:t>
            </a:r>
            <a:r>
              <a:rPr lang="en-US">
                <a:solidFill>
                  <a:schemeClr val="accent1"/>
                </a:solidFill>
              </a:rPr>
              <a:t>:  Thread</a:t>
            </a:r>
            <a:endParaRPr lang="en-US"/>
          </a:p>
        </p:txBody>
      </p:sp>
      <p:pic>
        <p:nvPicPr>
          <p:cNvPr id="5" name="Content Placeholder 4">
            <a:extLst>
              <a:ext uri="{FF2B5EF4-FFF2-40B4-BE49-F238E27FC236}">
                <a16:creationId xmlns:a16="http://schemas.microsoft.com/office/drawing/2014/main" id="{9B96764A-94F0-4E84-B37A-DD644A4F63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804" y="3429000"/>
            <a:ext cx="4146195" cy="2764130"/>
          </a:xfrm>
        </p:spPr>
      </p:pic>
      <p:sp>
        <p:nvSpPr>
          <p:cNvPr id="6" name="TextBox 5">
            <a:extLst>
              <a:ext uri="{FF2B5EF4-FFF2-40B4-BE49-F238E27FC236}">
                <a16:creationId xmlns:a16="http://schemas.microsoft.com/office/drawing/2014/main" id="{1DD64895-D1F3-4559-B0FE-93FA0C71A689}"/>
              </a:ext>
            </a:extLst>
          </p:cNvPr>
          <p:cNvSpPr txBox="1"/>
          <p:nvPr/>
        </p:nvSpPr>
        <p:spPr>
          <a:xfrm>
            <a:off x="497150" y="1286735"/>
            <a:ext cx="11416683" cy="2062103"/>
          </a:xfrm>
          <a:prstGeom prst="rect">
            <a:avLst/>
          </a:prstGeom>
          <a:noFill/>
        </p:spPr>
        <p:txBody>
          <a:bodyPr wrap="square" rtlCol="0">
            <a:spAutoFit/>
          </a:bodyPr>
          <a:lstStyle/>
          <a:p>
            <a:r>
              <a:rPr lang="en-US" sz="3200" dirty="0">
                <a:solidFill>
                  <a:schemeClr val="accent1"/>
                </a:solidFill>
              </a:rPr>
              <a:t>The thread used for wrapping guides comes in many colors and styles.  Nylon is the most common type of thread. These threads differ from sewing thread. I recommend thread with a color preserver added.  Thread without color preserver becomes</a:t>
            </a:r>
          </a:p>
        </p:txBody>
      </p:sp>
      <p:sp>
        <p:nvSpPr>
          <p:cNvPr id="7" name="TextBox 6">
            <a:extLst>
              <a:ext uri="{FF2B5EF4-FFF2-40B4-BE49-F238E27FC236}">
                <a16:creationId xmlns:a16="http://schemas.microsoft.com/office/drawing/2014/main" id="{5C951E0C-0CF6-4E43-A858-299E92D5BAA1}"/>
              </a:ext>
            </a:extLst>
          </p:cNvPr>
          <p:cNvSpPr txBox="1"/>
          <p:nvPr/>
        </p:nvSpPr>
        <p:spPr>
          <a:xfrm>
            <a:off x="4944862" y="3239396"/>
            <a:ext cx="6284650" cy="2062103"/>
          </a:xfrm>
          <a:prstGeom prst="rect">
            <a:avLst/>
          </a:prstGeom>
          <a:noFill/>
        </p:spPr>
        <p:txBody>
          <a:bodyPr wrap="square" rtlCol="0">
            <a:spAutoFit/>
          </a:bodyPr>
          <a:lstStyle/>
          <a:p>
            <a:r>
              <a:rPr lang="en-US" sz="3200" dirty="0">
                <a:solidFill>
                  <a:schemeClr val="accent1"/>
                </a:solidFill>
              </a:rPr>
              <a:t>translucent when epoxy is applied. The most common thread sizes are “A” or “D”.  “D” is heavier and may be preferred in heavy saltwater rods.</a:t>
            </a:r>
          </a:p>
        </p:txBody>
      </p:sp>
    </p:spTree>
    <p:extLst>
      <p:ext uri="{BB962C8B-B14F-4D97-AF65-F5344CB8AC3E}">
        <p14:creationId xmlns:p14="http://schemas.microsoft.com/office/powerpoint/2010/main" val="203545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EFC0-BD05-4534-91D7-AC36A723BAC0}"/>
              </a:ext>
            </a:extLst>
          </p:cNvPr>
          <p:cNvSpPr>
            <a:spLocks noGrp="1"/>
          </p:cNvSpPr>
          <p:nvPr>
            <p:ph type="ctrTitle"/>
          </p:nvPr>
        </p:nvSpPr>
        <p:spPr>
          <a:xfrm>
            <a:off x="1524000" y="597158"/>
            <a:ext cx="9144000" cy="1139987"/>
          </a:xfrm>
        </p:spPr>
        <p:txBody>
          <a:bodyPr/>
          <a:lstStyle/>
          <a:p>
            <a:r>
              <a:rPr lang="en-US" dirty="0">
                <a:solidFill>
                  <a:schemeClr val="accent1"/>
                </a:solidFill>
              </a:rPr>
              <a:t>Building Custom Fishing Rods</a:t>
            </a:r>
          </a:p>
        </p:txBody>
      </p:sp>
      <p:sp>
        <p:nvSpPr>
          <p:cNvPr id="3" name="Subtitle 2">
            <a:extLst>
              <a:ext uri="{FF2B5EF4-FFF2-40B4-BE49-F238E27FC236}">
                <a16:creationId xmlns:a16="http://schemas.microsoft.com/office/drawing/2014/main" id="{EDEFBA26-723D-458B-962D-EEA2D8573F75}"/>
              </a:ext>
            </a:extLst>
          </p:cNvPr>
          <p:cNvSpPr>
            <a:spLocks noGrp="1"/>
          </p:cNvSpPr>
          <p:nvPr>
            <p:ph type="subTitle" idx="1"/>
          </p:nvPr>
        </p:nvSpPr>
        <p:spPr>
          <a:xfrm>
            <a:off x="1524000" y="2426381"/>
            <a:ext cx="9144000" cy="1655762"/>
          </a:xfrm>
        </p:spPr>
        <p:txBody>
          <a:bodyPr>
            <a:noAutofit/>
          </a:bodyPr>
          <a:lstStyle/>
          <a:p>
            <a:r>
              <a:rPr lang="en-US" sz="4000" dirty="0">
                <a:solidFill>
                  <a:schemeClr val="accent1"/>
                </a:solidFill>
              </a:rPr>
              <a:t>Rod types:</a:t>
            </a:r>
          </a:p>
          <a:p>
            <a:endParaRPr lang="en-US" sz="1000" dirty="0">
              <a:solidFill>
                <a:schemeClr val="accent1"/>
              </a:solidFill>
            </a:endParaRPr>
          </a:p>
          <a:p>
            <a:r>
              <a:rPr lang="en-US" sz="4000" dirty="0">
                <a:solidFill>
                  <a:schemeClr val="accent1"/>
                </a:solidFill>
              </a:rPr>
              <a:t>Spinning Rods</a:t>
            </a:r>
          </a:p>
          <a:p>
            <a:r>
              <a:rPr lang="en-US" sz="4000" dirty="0">
                <a:solidFill>
                  <a:schemeClr val="accent1"/>
                </a:solidFill>
              </a:rPr>
              <a:t>Casting Rods</a:t>
            </a:r>
          </a:p>
          <a:p>
            <a:r>
              <a:rPr lang="en-US" sz="4000" dirty="0">
                <a:solidFill>
                  <a:schemeClr val="accent1"/>
                </a:solidFill>
              </a:rPr>
              <a:t>Fly Rods</a:t>
            </a:r>
          </a:p>
        </p:txBody>
      </p:sp>
    </p:spTree>
    <p:extLst>
      <p:ext uri="{BB962C8B-B14F-4D97-AF65-F5344CB8AC3E}">
        <p14:creationId xmlns:p14="http://schemas.microsoft.com/office/powerpoint/2010/main" val="627293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1C84-C276-4E62-8CEA-012B715C5FFB}"/>
              </a:ext>
            </a:extLst>
          </p:cNvPr>
          <p:cNvSpPr>
            <a:spLocks noGrp="1"/>
          </p:cNvSpPr>
          <p:nvPr>
            <p:ph type="title"/>
          </p:nvPr>
        </p:nvSpPr>
        <p:spPr/>
        <p:txBody>
          <a:bodyPr>
            <a:normAutofit fontScale="90000"/>
          </a:bodyPr>
          <a:lstStyle/>
          <a:p>
            <a:pPr algn="ctr"/>
            <a:r>
              <a:rPr lang="en-US" dirty="0"/>
              <a:t>Spinning Rods need a Open Face Spinning Reel (Left reel).  Fly Rods use a Fly Reel (Right Reel).</a:t>
            </a:r>
          </a:p>
        </p:txBody>
      </p:sp>
      <p:pic>
        <p:nvPicPr>
          <p:cNvPr id="5" name="Content Placeholder 4">
            <a:extLst>
              <a:ext uri="{FF2B5EF4-FFF2-40B4-BE49-F238E27FC236}">
                <a16:creationId xmlns:a16="http://schemas.microsoft.com/office/drawing/2014/main" id="{C0FD2E46-FD17-447E-B7C2-F146C855E0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5884" y="1816295"/>
            <a:ext cx="6772281" cy="4351338"/>
          </a:xfrm>
        </p:spPr>
      </p:pic>
    </p:spTree>
    <p:extLst>
      <p:ext uri="{BB962C8B-B14F-4D97-AF65-F5344CB8AC3E}">
        <p14:creationId xmlns:p14="http://schemas.microsoft.com/office/powerpoint/2010/main" val="3059335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44011-218D-409E-B622-B6A0C9BADAE3}"/>
              </a:ext>
            </a:extLst>
          </p:cNvPr>
          <p:cNvSpPr>
            <a:spLocks noGrp="1"/>
          </p:cNvSpPr>
          <p:nvPr>
            <p:ph type="title"/>
          </p:nvPr>
        </p:nvSpPr>
        <p:spPr/>
        <p:txBody>
          <a:bodyPr/>
          <a:lstStyle/>
          <a:p>
            <a:r>
              <a:rPr lang="en-US" dirty="0"/>
              <a:t>Casting Rods require either a Bait Casting Reel or a push button Closed Face Spinning Reel.</a:t>
            </a:r>
          </a:p>
        </p:txBody>
      </p:sp>
      <p:pic>
        <p:nvPicPr>
          <p:cNvPr id="5" name="Content Placeholder 4">
            <a:extLst>
              <a:ext uri="{FF2B5EF4-FFF2-40B4-BE49-F238E27FC236}">
                <a16:creationId xmlns:a16="http://schemas.microsoft.com/office/drawing/2014/main" id="{F35B8F86-A7A8-43D4-AD3F-3ED68B0A5B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1868" y="1816295"/>
            <a:ext cx="6527007" cy="4351338"/>
          </a:xfrm>
        </p:spPr>
      </p:pic>
    </p:spTree>
    <p:extLst>
      <p:ext uri="{BB962C8B-B14F-4D97-AF65-F5344CB8AC3E}">
        <p14:creationId xmlns:p14="http://schemas.microsoft.com/office/powerpoint/2010/main" val="3814883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7DFAD-B83F-461C-8CC1-0AB83ECA2747}"/>
              </a:ext>
            </a:extLst>
          </p:cNvPr>
          <p:cNvSpPr>
            <a:spLocks noGrp="1"/>
          </p:cNvSpPr>
          <p:nvPr>
            <p:ph type="title"/>
          </p:nvPr>
        </p:nvSpPr>
        <p:spPr>
          <a:xfrm>
            <a:off x="420949" y="728529"/>
            <a:ext cx="10515600" cy="724564"/>
          </a:xfrm>
        </p:spPr>
        <p:txBody>
          <a:bodyPr>
            <a:normAutofit/>
          </a:bodyPr>
          <a:lstStyle/>
          <a:p>
            <a:r>
              <a:rPr lang="en-US" dirty="0">
                <a:solidFill>
                  <a:schemeClr val="accent1"/>
                </a:solidFill>
              </a:rPr>
              <a:t>Rod Components:  Rod Blanks</a:t>
            </a:r>
          </a:p>
        </p:txBody>
      </p:sp>
      <p:pic>
        <p:nvPicPr>
          <p:cNvPr id="5" name="Content Placeholder 4">
            <a:extLst>
              <a:ext uri="{FF2B5EF4-FFF2-40B4-BE49-F238E27FC236}">
                <a16:creationId xmlns:a16="http://schemas.microsoft.com/office/drawing/2014/main" id="{25CB988F-6A64-40B2-96FA-D8817BC46A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142033" y="178551"/>
            <a:ext cx="3727292" cy="6863179"/>
          </a:xfrm>
        </p:spPr>
      </p:pic>
      <p:sp>
        <p:nvSpPr>
          <p:cNvPr id="3" name="TextBox 2">
            <a:extLst>
              <a:ext uri="{FF2B5EF4-FFF2-40B4-BE49-F238E27FC236}">
                <a16:creationId xmlns:a16="http://schemas.microsoft.com/office/drawing/2014/main" id="{4A9D3173-9F08-45F4-85E9-08D2710ED186}"/>
              </a:ext>
            </a:extLst>
          </p:cNvPr>
          <p:cNvSpPr txBox="1"/>
          <p:nvPr/>
        </p:nvSpPr>
        <p:spPr>
          <a:xfrm>
            <a:off x="7590407" y="1242874"/>
            <a:ext cx="4243527" cy="4524315"/>
          </a:xfrm>
          <a:prstGeom prst="rect">
            <a:avLst/>
          </a:prstGeom>
          <a:noFill/>
        </p:spPr>
        <p:txBody>
          <a:bodyPr wrap="square" rtlCol="0">
            <a:spAutoFit/>
          </a:bodyPr>
          <a:lstStyle/>
          <a:p>
            <a:r>
              <a:rPr lang="en-US" sz="3600" dirty="0">
                <a:solidFill>
                  <a:schemeClr val="accent1"/>
                </a:solidFill>
              </a:rPr>
              <a:t>Rod blanks are the key component of a rod. They are selected based on the kind of fish you want to catch and the technique of fishing that you want to use.</a:t>
            </a:r>
            <a:endParaRPr lang="en-US" sz="3600" dirty="0"/>
          </a:p>
        </p:txBody>
      </p:sp>
    </p:spTree>
    <p:extLst>
      <p:ext uri="{BB962C8B-B14F-4D97-AF65-F5344CB8AC3E}">
        <p14:creationId xmlns:p14="http://schemas.microsoft.com/office/powerpoint/2010/main" val="1150721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4621-B42F-4294-B660-605C8B2DD219}"/>
              </a:ext>
            </a:extLst>
          </p:cNvPr>
          <p:cNvSpPr>
            <a:spLocks noGrp="1"/>
          </p:cNvSpPr>
          <p:nvPr>
            <p:ph type="title"/>
          </p:nvPr>
        </p:nvSpPr>
        <p:spPr>
          <a:xfrm>
            <a:off x="494522" y="365125"/>
            <a:ext cx="10859278" cy="1325563"/>
          </a:xfrm>
        </p:spPr>
        <p:txBody>
          <a:bodyPr>
            <a:normAutofit/>
          </a:bodyPr>
          <a:lstStyle/>
          <a:p>
            <a:r>
              <a:rPr lang="en-US" sz="4800" dirty="0">
                <a:solidFill>
                  <a:schemeClr val="accent1"/>
                </a:solidFill>
              </a:rPr>
              <a:t>Rod Components:  Rod Grips</a:t>
            </a:r>
          </a:p>
        </p:txBody>
      </p:sp>
      <p:pic>
        <p:nvPicPr>
          <p:cNvPr id="5" name="Content Placeholder 4">
            <a:extLst>
              <a:ext uri="{FF2B5EF4-FFF2-40B4-BE49-F238E27FC236}">
                <a16:creationId xmlns:a16="http://schemas.microsoft.com/office/drawing/2014/main" id="{321B7B0E-A288-4EE3-A286-336E6E89EC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4488" y="1788302"/>
            <a:ext cx="6527007" cy="4351338"/>
          </a:xfrm>
        </p:spPr>
      </p:pic>
      <p:sp>
        <p:nvSpPr>
          <p:cNvPr id="7" name="TextBox 6">
            <a:extLst>
              <a:ext uri="{FF2B5EF4-FFF2-40B4-BE49-F238E27FC236}">
                <a16:creationId xmlns:a16="http://schemas.microsoft.com/office/drawing/2014/main" id="{54471428-FE9B-4496-9EEB-F62367F10BA7}"/>
              </a:ext>
            </a:extLst>
          </p:cNvPr>
          <p:cNvSpPr txBox="1"/>
          <p:nvPr/>
        </p:nvSpPr>
        <p:spPr>
          <a:xfrm>
            <a:off x="7325431" y="1690688"/>
            <a:ext cx="4292081" cy="4508927"/>
          </a:xfrm>
          <a:prstGeom prst="rect">
            <a:avLst/>
          </a:prstGeom>
          <a:noFill/>
        </p:spPr>
        <p:txBody>
          <a:bodyPr wrap="square" rtlCol="0">
            <a:spAutoFit/>
          </a:bodyPr>
          <a:lstStyle/>
          <a:p>
            <a:r>
              <a:rPr lang="en-US" sz="4100" dirty="0">
                <a:solidFill>
                  <a:schemeClr val="accent1"/>
                </a:solidFill>
              </a:rPr>
              <a:t>The right two grips are spinning style grips. The center grip is a casting grip.  The right two grips are fly rod grips.</a:t>
            </a:r>
          </a:p>
        </p:txBody>
      </p:sp>
    </p:spTree>
    <p:extLst>
      <p:ext uri="{BB962C8B-B14F-4D97-AF65-F5344CB8AC3E}">
        <p14:creationId xmlns:p14="http://schemas.microsoft.com/office/powerpoint/2010/main" val="1104192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4EAB-DB34-4509-91FA-5A37435AFA71}"/>
              </a:ext>
            </a:extLst>
          </p:cNvPr>
          <p:cNvSpPr>
            <a:spLocks noGrp="1"/>
          </p:cNvSpPr>
          <p:nvPr>
            <p:ph type="title"/>
          </p:nvPr>
        </p:nvSpPr>
        <p:spPr/>
        <p:txBody>
          <a:bodyPr/>
          <a:lstStyle/>
          <a:p>
            <a:r>
              <a:rPr lang="en-US" dirty="0">
                <a:solidFill>
                  <a:schemeClr val="accent1"/>
                </a:solidFill>
              </a:rPr>
              <a:t>Rod Components:  Grip End Caps</a:t>
            </a:r>
          </a:p>
        </p:txBody>
      </p:sp>
      <p:pic>
        <p:nvPicPr>
          <p:cNvPr id="5" name="Content Placeholder 4">
            <a:extLst>
              <a:ext uri="{FF2B5EF4-FFF2-40B4-BE49-F238E27FC236}">
                <a16:creationId xmlns:a16="http://schemas.microsoft.com/office/drawing/2014/main" id="{3073B036-771E-4988-8CA4-E445151749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740" y="2267339"/>
            <a:ext cx="6254353" cy="3392191"/>
          </a:xfrm>
        </p:spPr>
      </p:pic>
      <p:sp>
        <p:nvSpPr>
          <p:cNvPr id="6" name="TextBox 5">
            <a:extLst>
              <a:ext uri="{FF2B5EF4-FFF2-40B4-BE49-F238E27FC236}">
                <a16:creationId xmlns:a16="http://schemas.microsoft.com/office/drawing/2014/main" id="{8CF90D8A-AB4D-43DF-883D-1B4B23EB8936}"/>
              </a:ext>
            </a:extLst>
          </p:cNvPr>
          <p:cNvSpPr txBox="1"/>
          <p:nvPr/>
        </p:nvSpPr>
        <p:spPr>
          <a:xfrm>
            <a:off x="7016620" y="2006082"/>
            <a:ext cx="4337180" cy="3785652"/>
          </a:xfrm>
          <a:prstGeom prst="rect">
            <a:avLst/>
          </a:prstGeom>
          <a:noFill/>
        </p:spPr>
        <p:txBody>
          <a:bodyPr wrap="square" rtlCol="0">
            <a:spAutoFit/>
          </a:bodyPr>
          <a:lstStyle/>
          <a:p>
            <a:r>
              <a:rPr lang="en-US" sz="4000" dirty="0">
                <a:solidFill>
                  <a:schemeClr val="accent1"/>
                </a:solidFill>
              </a:rPr>
              <a:t>Two different styles and types of end caps. The left one is made of rubberized cork.  The right one is EVA foam.</a:t>
            </a:r>
          </a:p>
        </p:txBody>
      </p:sp>
    </p:spTree>
    <p:extLst>
      <p:ext uri="{BB962C8B-B14F-4D97-AF65-F5344CB8AC3E}">
        <p14:creationId xmlns:p14="http://schemas.microsoft.com/office/powerpoint/2010/main" val="3985741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0301-D094-4ED9-9BA3-426E2CF3B5EA}"/>
              </a:ext>
            </a:extLst>
          </p:cNvPr>
          <p:cNvSpPr>
            <a:spLocks noGrp="1"/>
          </p:cNvSpPr>
          <p:nvPr>
            <p:ph type="title"/>
          </p:nvPr>
        </p:nvSpPr>
        <p:spPr/>
        <p:txBody>
          <a:bodyPr/>
          <a:lstStyle/>
          <a:p>
            <a:r>
              <a:rPr lang="en-US" dirty="0">
                <a:solidFill>
                  <a:schemeClr val="accent1"/>
                </a:solidFill>
              </a:rPr>
              <a:t>Rod Components:  Reel Seats</a:t>
            </a:r>
          </a:p>
        </p:txBody>
      </p:sp>
      <p:sp>
        <p:nvSpPr>
          <p:cNvPr id="6" name="TextBox 5">
            <a:extLst>
              <a:ext uri="{FF2B5EF4-FFF2-40B4-BE49-F238E27FC236}">
                <a16:creationId xmlns:a16="http://schemas.microsoft.com/office/drawing/2014/main" id="{2E3A97F4-6103-4A4F-A406-44A231AE8743}"/>
              </a:ext>
            </a:extLst>
          </p:cNvPr>
          <p:cNvSpPr txBox="1"/>
          <p:nvPr/>
        </p:nvSpPr>
        <p:spPr>
          <a:xfrm>
            <a:off x="5974702" y="1637960"/>
            <a:ext cx="5875176" cy="4801314"/>
          </a:xfrm>
          <a:prstGeom prst="rect">
            <a:avLst/>
          </a:prstGeom>
          <a:noFill/>
        </p:spPr>
        <p:txBody>
          <a:bodyPr wrap="square" rtlCol="0">
            <a:spAutoFit/>
          </a:bodyPr>
          <a:lstStyle/>
          <a:p>
            <a:r>
              <a:rPr lang="en-US" sz="3400" dirty="0">
                <a:solidFill>
                  <a:schemeClr val="accent1"/>
                </a:solidFill>
              </a:rPr>
              <a:t>The left reel seat is a spinning reel seat.  The brown colored one with the trigger is a casting reel seat.  The remaining two are fly rod reel seats.  Of these two, the left one is a heavier action seat for fighting larger fish on a fly rod.  The right one is for small to medium sized fish.</a:t>
            </a:r>
          </a:p>
        </p:txBody>
      </p:sp>
      <p:pic>
        <p:nvPicPr>
          <p:cNvPr id="10" name="Content Placeholder 9">
            <a:extLst>
              <a:ext uri="{FF2B5EF4-FFF2-40B4-BE49-F238E27FC236}">
                <a16:creationId xmlns:a16="http://schemas.microsoft.com/office/drawing/2014/main" id="{2D285828-74B0-4C4B-9ACB-533EFCF17B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53" y="1862948"/>
            <a:ext cx="5169054" cy="4351338"/>
          </a:xfrm>
        </p:spPr>
      </p:pic>
    </p:spTree>
    <p:extLst>
      <p:ext uri="{BB962C8B-B14F-4D97-AF65-F5344CB8AC3E}">
        <p14:creationId xmlns:p14="http://schemas.microsoft.com/office/powerpoint/2010/main" val="4193673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0C7D-9AD2-473C-B888-8FFF45F2C242}"/>
              </a:ext>
            </a:extLst>
          </p:cNvPr>
          <p:cNvSpPr>
            <a:spLocks noGrp="1"/>
          </p:cNvSpPr>
          <p:nvPr>
            <p:ph type="title"/>
          </p:nvPr>
        </p:nvSpPr>
        <p:spPr>
          <a:xfrm>
            <a:off x="541176" y="365125"/>
            <a:ext cx="10812624" cy="1325563"/>
          </a:xfrm>
        </p:spPr>
        <p:txBody>
          <a:bodyPr/>
          <a:lstStyle/>
          <a:p>
            <a:r>
              <a:rPr lang="en-US" dirty="0">
                <a:solidFill>
                  <a:schemeClr val="accent1"/>
                </a:solidFill>
              </a:rPr>
              <a:t>Rod Components:  Winding Checks</a:t>
            </a:r>
          </a:p>
        </p:txBody>
      </p:sp>
      <p:pic>
        <p:nvPicPr>
          <p:cNvPr id="5" name="Content Placeholder 4">
            <a:extLst>
              <a:ext uri="{FF2B5EF4-FFF2-40B4-BE49-F238E27FC236}">
                <a16:creationId xmlns:a16="http://schemas.microsoft.com/office/drawing/2014/main" id="{046D0ABF-D43C-4CA3-8E6F-6D43656256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475" y="1349987"/>
            <a:ext cx="10881049" cy="3768328"/>
          </a:xfrm>
        </p:spPr>
      </p:pic>
      <p:sp>
        <p:nvSpPr>
          <p:cNvPr id="6" name="TextBox 5">
            <a:extLst>
              <a:ext uri="{FF2B5EF4-FFF2-40B4-BE49-F238E27FC236}">
                <a16:creationId xmlns:a16="http://schemas.microsoft.com/office/drawing/2014/main" id="{D20987E3-ACF5-4AAA-A707-3F7CDBFE6A4D}"/>
              </a:ext>
            </a:extLst>
          </p:cNvPr>
          <p:cNvSpPr txBox="1"/>
          <p:nvPr/>
        </p:nvSpPr>
        <p:spPr>
          <a:xfrm>
            <a:off x="655475" y="5118315"/>
            <a:ext cx="11420669" cy="1569660"/>
          </a:xfrm>
          <a:prstGeom prst="rect">
            <a:avLst/>
          </a:prstGeom>
          <a:noFill/>
        </p:spPr>
        <p:txBody>
          <a:bodyPr wrap="square" rtlCol="0">
            <a:spAutoFit/>
          </a:bodyPr>
          <a:lstStyle/>
          <a:p>
            <a:r>
              <a:rPr lang="en-US" sz="3100" dirty="0">
                <a:solidFill>
                  <a:schemeClr val="accent1"/>
                </a:solidFill>
              </a:rPr>
              <a:t>Winding checks are used to transition from the fore grip to the rod blank.  They are made of plastic, metal, rubber, and other materials.  Their function is only to help make the rod look nice.</a:t>
            </a:r>
          </a:p>
        </p:txBody>
      </p:sp>
    </p:spTree>
    <p:extLst>
      <p:ext uri="{BB962C8B-B14F-4D97-AF65-F5344CB8AC3E}">
        <p14:creationId xmlns:p14="http://schemas.microsoft.com/office/powerpoint/2010/main" val="1739258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474</Words>
  <Application>Microsoft Office PowerPoint</Application>
  <PresentationFormat>Widescreen</PresentationFormat>
  <Paragraphs>37</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Building a Rod</vt:lpstr>
      <vt:lpstr>Building Custom Fishing Rods</vt:lpstr>
      <vt:lpstr>Spinning Rods need a Open Face Spinning Reel (Left reel).  Fly Rods use a Fly Reel (Right Reel).</vt:lpstr>
      <vt:lpstr>Casting Rods require either a Bait Casting Reel or a push button Closed Face Spinning Reel.</vt:lpstr>
      <vt:lpstr>Rod Components:  Rod Blanks</vt:lpstr>
      <vt:lpstr>Rod Components:  Rod Grips</vt:lpstr>
      <vt:lpstr>Rod Components:  Grip End Caps</vt:lpstr>
      <vt:lpstr>Rod Components:  Reel Seats</vt:lpstr>
      <vt:lpstr>Rod Components:  Winding Checks</vt:lpstr>
      <vt:lpstr>Rod Components:  Hook Keepers</vt:lpstr>
      <vt:lpstr>Rod Components:  Guides</vt:lpstr>
      <vt:lpstr>Rod Components:  Tip Tops</vt:lpstr>
      <vt:lpstr>Rod Components:  Thread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Rod</dc:title>
  <dc:creator>Paul Sims</dc:creator>
  <cp:lastModifiedBy>Paul Sims</cp:lastModifiedBy>
  <cp:revision>1</cp:revision>
  <dcterms:created xsi:type="dcterms:W3CDTF">2022-06-17T13:50:49Z</dcterms:created>
  <dcterms:modified xsi:type="dcterms:W3CDTF">2022-06-17T13:54:03Z</dcterms:modified>
</cp:coreProperties>
</file>